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65" r:id="rId3"/>
    <p:sldId id="257" r:id="rId4"/>
    <p:sldId id="267" r:id="rId5"/>
    <p:sldId id="266" r:id="rId6"/>
    <p:sldId id="262" r:id="rId7"/>
    <p:sldId id="258" r:id="rId8"/>
    <p:sldId id="263" r:id="rId9"/>
    <p:sldId id="260" r:id="rId10"/>
    <p:sldId id="259" r:id="rId11"/>
    <p:sldId id="264" r:id="rId12"/>
    <p:sldId id="261" r:id="rId1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35" autoAdjust="0"/>
    <p:restoredTop sz="94660"/>
  </p:normalViewPr>
  <p:slideViewPr>
    <p:cSldViewPr snapToGrid="0">
      <p:cViewPr varScale="1">
        <p:scale>
          <a:sx n="72" d="100"/>
          <a:sy n="72" d="100"/>
        </p:scale>
        <p:origin x="618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17779" y="802298"/>
            <a:ext cx="8637073" cy="2541431"/>
          </a:xfrm>
        </p:spPr>
        <p:txBody>
          <a:bodyPr bIns="0" anchor="b">
            <a:normAutofit/>
          </a:bodyPr>
          <a:lstStyle>
            <a:lvl1pPr algn="l">
              <a:defRPr sz="6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17780" y="3531204"/>
            <a:ext cx="8637072" cy="977621"/>
          </a:xfrm>
        </p:spPr>
        <p:txBody>
          <a:bodyPr tIns="91440" bIns="91440">
            <a:normAutofit/>
          </a:bodyPr>
          <a:lstStyle>
            <a:lvl1pPr marL="0" indent="0" algn="l">
              <a:buNone/>
              <a:defRPr sz="1800" b="0" cap="all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94D159-FD13-401A-AE8F-82110967F3C6}" type="datetimeFigureOut">
              <a:rPr lang="en-CA" smtClean="0"/>
              <a:t>2019-02-04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416500" y="329307"/>
            <a:ext cx="4973915" cy="309201"/>
          </a:xfrm>
        </p:spPr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37664" y="798973"/>
            <a:ext cx="811019" cy="503578"/>
          </a:xfrm>
        </p:spPr>
        <p:txBody>
          <a:bodyPr/>
          <a:lstStyle/>
          <a:p>
            <a:fld id="{464C0801-EC39-4CF1-8734-1446467E4AD5}" type="slidenum">
              <a:rPr lang="en-CA" smtClean="0"/>
              <a:t>‹#›</a:t>
            </a:fld>
            <a:endParaRPr lang="en-CA"/>
          </a:p>
        </p:txBody>
      </p:sp>
      <p:cxnSp>
        <p:nvCxnSpPr>
          <p:cNvPr id="15" name="Straight Connector 14"/>
          <p:cNvCxnSpPr/>
          <p:nvPr/>
        </p:nvCxnSpPr>
        <p:spPr>
          <a:xfrm>
            <a:off x="2417780" y="3528542"/>
            <a:ext cx="863707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526726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94D159-FD13-401A-AE8F-82110967F3C6}" type="datetimeFigureOut">
              <a:rPr lang="en-CA" smtClean="0"/>
              <a:t>2019-02-04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4C0801-EC39-4CF1-8734-1446467E4AD5}" type="slidenum">
              <a:rPr lang="en-CA" smtClean="0"/>
              <a:t>‹#›</a:t>
            </a:fld>
            <a:endParaRPr lang="en-CA"/>
          </a:p>
        </p:txBody>
      </p:sp>
      <p:cxnSp>
        <p:nvCxnSpPr>
          <p:cNvPr id="26" name="Straight Connector 25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450006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39111" y="798973"/>
            <a:ext cx="1615742" cy="465988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4672" y="798973"/>
            <a:ext cx="7828830" cy="4659889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94D159-FD13-401A-AE8F-82110967F3C6}" type="datetimeFigureOut">
              <a:rPr lang="en-CA" smtClean="0"/>
              <a:t>2019-02-04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4C0801-EC39-4CF1-8734-1446467E4AD5}" type="slidenum">
              <a:rPr lang="en-CA" smtClean="0"/>
              <a:t>‹#›</a:t>
            </a:fld>
            <a:endParaRPr lang="en-CA"/>
          </a:p>
        </p:txBody>
      </p:sp>
      <p:cxnSp>
        <p:nvCxnSpPr>
          <p:cNvPr id="15" name="Straight Connector 14"/>
          <p:cNvCxnSpPr/>
          <p:nvPr/>
        </p:nvCxnSpPr>
        <p:spPr>
          <a:xfrm>
            <a:off x="9439111" y="798973"/>
            <a:ext cx="0" cy="4659889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468144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94D159-FD13-401A-AE8F-82110967F3C6}" type="datetimeFigureOut">
              <a:rPr lang="en-CA" smtClean="0"/>
              <a:t>2019-02-04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4C0801-EC39-4CF1-8734-1446467E4AD5}" type="slidenum">
              <a:rPr lang="en-CA" smtClean="0"/>
              <a:t>‹#›</a:t>
            </a:fld>
            <a:endParaRPr lang="en-CA"/>
          </a:p>
        </p:txBody>
      </p:sp>
      <p:cxnSp>
        <p:nvCxnSpPr>
          <p:cNvPr id="33" name="Straight Connector 32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0888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4239" y="1756130"/>
            <a:ext cx="8643154" cy="1887950"/>
          </a:xfrm>
        </p:spPr>
        <p:txBody>
          <a:bodyPr anchor="b">
            <a:normAutofit/>
          </a:bodyPr>
          <a:lstStyle>
            <a:lvl1pPr algn="l"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4239" y="3806195"/>
            <a:ext cx="8630446" cy="1012929"/>
          </a:xfrm>
        </p:spPr>
        <p:txBody>
          <a:bodyPr tIns="91440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94D159-FD13-401A-AE8F-82110967F3C6}" type="datetimeFigureOut">
              <a:rPr lang="en-CA" smtClean="0"/>
              <a:t>2019-02-04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4C0801-EC39-4CF1-8734-1446467E4AD5}" type="slidenum">
              <a:rPr lang="en-CA" smtClean="0"/>
              <a:t>‹#›</a:t>
            </a:fld>
            <a:endParaRPr lang="en-CA"/>
          </a:p>
        </p:txBody>
      </p:sp>
      <p:cxnSp>
        <p:nvCxnSpPr>
          <p:cNvPr id="15" name="Straight Connector 14"/>
          <p:cNvCxnSpPr/>
          <p:nvPr/>
        </p:nvCxnSpPr>
        <p:spPr>
          <a:xfrm>
            <a:off x="1454239" y="3804985"/>
            <a:ext cx="8630446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794245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9217" y="804889"/>
            <a:ext cx="9605635" cy="105930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7331" y="2010878"/>
            <a:ext cx="4645152" cy="344859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13771" y="2017343"/>
            <a:ext cx="4645152" cy="344152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94D159-FD13-401A-AE8F-82110967F3C6}" type="datetimeFigureOut">
              <a:rPr lang="en-CA" smtClean="0"/>
              <a:t>2019-02-04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4C0801-EC39-4CF1-8734-1446467E4AD5}" type="slidenum">
              <a:rPr lang="en-CA" smtClean="0"/>
              <a:t>‹#›</a:t>
            </a:fld>
            <a:endParaRPr lang="en-CA"/>
          </a:p>
        </p:txBody>
      </p:sp>
      <p:cxnSp>
        <p:nvCxnSpPr>
          <p:cNvPr id="35" name="Straight Connector 3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885267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191" y="804163"/>
            <a:ext cx="9607661" cy="105631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191" y="2019549"/>
            <a:ext cx="4645152" cy="801943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47191" y="2824269"/>
            <a:ext cx="4645152" cy="2644457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12362" y="2023003"/>
            <a:ext cx="4645152" cy="802237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12362" y="2821491"/>
            <a:ext cx="4645152" cy="263737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94D159-FD13-401A-AE8F-82110967F3C6}" type="datetimeFigureOut">
              <a:rPr lang="en-CA" smtClean="0"/>
              <a:t>2019-02-04</a:t>
            </a:fld>
            <a:endParaRPr lang="en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4C0801-EC39-4CF1-8734-1446467E4AD5}" type="slidenum">
              <a:rPr lang="en-CA" smtClean="0"/>
              <a:t>‹#›</a:t>
            </a:fld>
            <a:endParaRPr lang="en-CA"/>
          </a:p>
        </p:txBody>
      </p:sp>
      <p:cxnSp>
        <p:nvCxnSpPr>
          <p:cNvPr id="29" name="Straight Connector 28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297225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94D159-FD13-401A-AE8F-82110967F3C6}" type="datetimeFigureOut">
              <a:rPr lang="en-CA" smtClean="0"/>
              <a:t>2019-02-04</a:t>
            </a:fld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4C0801-EC39-4CF1-8734-1446467E4AD5}" type="slidenum">
              <a:rPr lang="en-CA" smtClean="0"/>
              <a:t>‹#›</a:t>
            </a:fld>
            <a:endParaRPr lang="en-CA"/>
          </a:p>
        </p:txBody>
      </p:sp>
      <p:cxnSp>
        <p:nvCxnSpPr>
          <p:cNvPr id="25" name="Straight Connector 2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896259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94D159-FD13-401A-AE8F-82110967F3C6}" type="datetimeFigureOut">
              <a:rPr lang="en-CA" smtClean="0"/>
              <a:t>2019-02-04</a:t>
            </a:fld>
            <a:endParaRPr lang="en-C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4C0801-EC39-4CF1-8734-1446467E4AD5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8589816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671" y="798973"/>
            <a:ext cx="3273099" cy="2247117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43714" y="798974"/>
            <a:ext cx="6012470" cy="4658826"/>
          </a:xfrm>
        </p:spPr>
        <p:txBody>
          <a:bodyPr anchor="ctr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44671" y="3205491"/>
            <a:ext cx="3275013" cy="2248181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94D159-FD13-401A-AE8F-82110967F3C6}" type="datetimeFigureOut">
              <a:rPr lang="en-CA" smtClean="0"/>
              <a:t>2019-02-04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4C0801-EC39-4CF1-8734-1446467E4AD5}" type="slidenum">
              <a:rPr lang="en-CA" smtClean="0"/>
              <a:t>‹#›</a:t>
            </a:fld>
            <a:endParaRPr lang="en-CA"/>
          </a:p>
        </p:txBody>
      </p:sp>
      <p:cxnSp>
        <p:nvCxnSpPr>
          <p:cNvPr id="17" name="Straight Connector 16"/>
          <p:cNvCxnSpPr/>
          <p:nvPr/>
        </p:nvCxnSpPr>
        <p:spPr>
          <a:xfrm>
            <a:off x="1448280" y="3205491"/>
            <a:ext cx="3269490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800185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7477387" y="482170"/>
            <a:ext cx="4074533" cy="5149101"/>
            <a:chOff x="7477387" y="482170"/>
            <a:chExt cx="4074533" cy="5149101"/>
          </a:xfrm>
        </p:grpSpPr>
        <p:sp>
          <p:nvSpPr>
            <p:cNvPr id="18" name="Rectangle 17"/>
            <p:cNvSpPr/>
            <p:nvPr/>
          </p:nvSpPr>
          <p:spPr bwMode="black">
            <a:xfrm>
              <a:off x="7477387" y="482170"/>
              <a:ext cx="4074533" cy="5149101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18"/>
            <p:cNvSpPr/>
            <p:nvPr/>
          </p:nvSpPr>
          <p:spPr bwMode="blackWhite">
            <a:xfrm>
              <a:off x="7790446" y="812506"/>
              <a:ext cx="3450289" cy="4466452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1206" y="1129513"/>
            <a:ext cx="5532328" cy="1830584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124389" y="1122542"/>
            <a:ext cx="2791171" cy="3866327"/>
          </a:xfrm>
          <a:solidFill>
            <a:schemeClr val="bg1">
              <a:lumMod val="8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50329" y="3145992"/>
            <a:ext cx="5524404" cy="2003742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447382" y="5469856"/>
            <a:ext cx="5527351" cy="320123"/>
          </a:xfrm>
        </p:spPr>
        <p:txBody>
          <a:bodyPr/>
          <a:lstStyle>
            <a:lvl1pPr algn="l">
              <a:defRPr/>
            </a:lvl1pPr>
          </a:lstStyle>
          <a:p>
            <a:fld id="{2494D159-FD13-401A-AE8F-82110967F3C6}" type="datetimeFigureOut">
              <a:rPr lang="en-CA" smtClean="0"/>
              <a:t>2019-02-04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447382" y="318640"/>
            <a:ext cx="5541004" cy="320931"/>
          </a:xfrm>
        </p:spPr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4C0801-EC39-4CF1-8734-1446467E4AD5}" type="slidenum">
              <a:rPr lang="en-CA" smtClean="0"/>
              <a:t>‹#›</a:t>
            </a:fld>
            <a:endParaRPr lang="en-CA"/>
          </a:p>
        </p:txBody>
      </p:sp>
      <p:cxnSp>
        <p:nvCxnSpPr>
          <p:cNvPr id="31" name="Straight Connector 30"/>
          <p:cNvCxnSpPr/>
          <p:nvPr/>
        </p:nvCxnSpPr>
        <p:spPr>
          <a:xfrm>
            <a:off x="1447382" y="3143605"/>
            <a:ext cx="5527351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852375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51579" y="804519"/>
            <a:ext cx="9603275" cy="104923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1579" y="2015732"/>
            <a:ext cx="9603275" cy="34506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4138" y="330370"/>
            <a:ext cx="3500715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94D159-FD13-401A-AE8F-82110967F3C6}" type="datetimeFigureOut">
              <a:rPr lang="en-CA" smtClean="0"/>
              <a:t>2019-02-04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51579" y="329307"/>
            <a:ext cx="5938836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0060" y="798973"/>
            <a:ext cx="811019" cy="50357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2800">
                <a:solidFill>
                  <a:schemeClr val="accent1"/>
                </a:solidFill>
              </a:defRPr>
            </a:lvl1pPr>
          </a:lstStyle>
          <a:p>
            <a:fld id="{464C0801-EC39-4CF1-8734-1446467E4AD5}" type="slidenum">
              <a:rPr lang="en-CA" smtClean="0"/>
              <a:t>‹#›</a:t>
            </a:fld>
            <a:endParaRPr lang="en-CA"/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941903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0" i="0" kern="1200" cap="all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0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8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4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drive.google.com/open?id=1gqE20PnVXTlLBYmxpY2iIAx1ySUz8M2W" TargetMode="External"/><Relationship Id="rId2" Type="http://schemas.openxmlformats.org/officeDocument/2006/relationships/hyperlink" Target="https://drive.google.com/open?id=1pNHO1pTaEIycPxhjRe7yUS3Eg6mmft-f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drive.google.com/open?id=1V6WHjYtV2i1K0iKxwQvKsOpnkb1xGUZb" TargetMode="Externa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hyperlink" Target="https://en.wikipedia.org/wiki/Sun_Microsystems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4000"/>
                <a:satMod val="80000"/>
                <a:lumMod val="106000"/>
              </a:schemeClr>
            </a:gs>
            <a:gs pos="100000">
              <a:schemeClr val="bg1">
                <a:shade val="8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BBB231-9326-4732-8200-E1B7A707D57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996336"/>
            <a:ext cx="6849699" cy="4203872"/>
          </a:xfrm>
        </p:spPr>
        <p:txBody>
          <a:bodyPr anchor="ctr">
            <a:normAutofit/>
          </a:bodyPr>
          <a:lstStyle/>
          <a:p>
            <a:pPr algn="r"/>
            <a:r>
              <a:rPr lang="en-CA" sz="5400" dirty="0">
                <a:ea typeface="Malgun Gothic" panose="020B0503020000020004" pitchFamily="34" charset="-127"/>
              </a:rPr>
              <a:t>VirtualBox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C415C47-5EAF-4D56-8801-DCDAF726712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849699" y="2119062"/>
            <a:ext cx="4088599" cy="4196299"/>
          </a:xfrm>
        </p:spPr>
        <p:txBody>
          <a:bodyPr anchor="ctr">
            <a:normAutofit/>
          </a:bodyPr>
          <a:lstStyle/>
          <a:p>
            <a:r>
              <a:rPr lang="en-CA" dirty="0">
                <a:ea typeface="Malgun Gothic" panose="020B0503020000020004" pitchFamily="34" charset="-127"/>
              </a:rPr>
              <a:t>An Introduction &amp; How to </a:t>
            </a:r>
          </a:p>
          <a:p>
            <a:r>
              <a:rPr lang="en-CA" dirty="0">
                <a:ea typeface="Malgun Gothic" panose="020B0503020000020004" pitchFamily="34" charset="-127"/>
              </a:rPr>
              <a:t>use / share  Virtual Machines across Multiple platforms.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65599" y="359872"/>
            <a:ext cx="4572396" cy="27251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99273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4000"/>
                <a:satMod val="80000"/>
                <a:lumMod val="106000"/>
              </a:schemeClr>
            </a:gs>
            <a:gs pos="100000">
              <a:schemeClr val="bg1">
                <a:shade val="8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A5B0BB24-CF19-4E6C-AFC4-A0F18438D8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" y="0"/>
            <a:ext cx="12191695" cy="557106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3438CEF5-63E3-4928-9F1C-395224D24D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3178" y="0"/>
            <a:ext cx="12194875" cy="6122584"/>
          </a:xfrm>
          <a:prstGeom prst="rect">
            <a:avLst/>
          </a:prstGeom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72D9770-1632-407D-903B-6B904E3942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1579" y="1040302"/>
            <a:ext cx="9603275" cy="1020229"/>
          </a:xfrm>
        </p:spPr>
        <p:txBody>
          <a:bodyPr>
            <a:normAutofit/>
          </a:bodyPr>
          <a:lstStyle/>
          <a:p>
            <a:r>
              <a:rPr lang="en-CA" dirty="0">
                <a:latin typeface="Malgun Gothic" panose="020B0503020000020004" pitchFamily="34" charset="-127"/>
                <a:ea typeface="Malgun Gothic" panose="020B0503020000020004" pitchFamily="34" charset="-127"/>
              </a:rPr>
              <a:t>Shared Links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F328CB6C-F677-4C0B-9EE8-4D1C44DDF8D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456990" y="2081620"/>
            <a:ext cx="9581995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F35A12-CAEA-4992-A135-2E0C4ED894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85004" y="2366081"/>
            <a:ext cx="8618509" cy="3215530"/>
          </a:xfrm>
        </p:spPr>
        <p:txBody>
          <a:bodyPr>
            <a:normAutofit/>
          </a:bodyPr>
          <a:lstStyle/>
          <a:p>
            <a:r>
              <a:rPr lang="en-CA" b="1" dirty="0"/>
              <a:t>OFV file link: </a:t>
            </a:r>
            <a:r>
              <a:rPr lang="en-CA" u="sng" dirty="0">
                <a:hlinkClick r:id="rId2"/>
              </a:rPr>
              <a:t>https://drive.google.com/open?id=1pNHO1pTaEIycPxhjRe7yUS3Eg6mmft-f</a:t>
            </a:r>
            <a:endParaRPr lang="en-CA" dirty="0"/>
          </a:p>
          <a:p>
            <a:r>
              <a:rPr lang="en-CA" b="1" dirty="0"/>
              <a:t>MF file link: </a:t>
            </a:r>
            <a:r>
              <a:rPr lang="en-CA" u="sng" dirty="0">
                <a:hlinkClick r:id="rId3"/>
              </a:rPr>
              <a:t>https://drive.google.com/open?id=1gqE20PnVXTlLBYmxpY2iIAx1ySUz8M2W</a:t>
            </a:r>
            <a:endParaRPr lang="en-CA" dirty="0"/>
          </a:p>
          <a:p>
            <a:r>
              <a:rPr lang="en-CA" b="1" dirty="0"/>
              <a:t>VMDK file link:</a:t>
            </a:r>
          </a:p>
          <a:p>
            <a:pPr marL="0" indent="0">
              <a:buNone/>
            </a:pPr>
            <a:r>
              <a:rPr lang="en-CA" b="1" dirty="0"/>
              <a:t>   </a:t>
            </a:r>
            <a:r>
              <a:rPr lang="en-CA" dirty="0">
                <a:hlinkClick r:id="rId4"/>
              </a:rPr>
              <a:t>https://drive.google.com/open?id=1V6WHjYtV2i1K0iKxwQvKsOpnkb1xGUZb</a:t>
            </a:r>
            <a:endParaRPr lang="en-CA" dirty="0"/>
          </a:p>
          <a:p>
            <a:pPr marL="0" indent="0">
              <a:buNone/>
            </a:pPr>
            <a:endParaRPr lang="en-CA" dirty="0"/>
          </a:p>
          <a:p>
            <a:pPr marL="0" indent="0">
              <a:buNone/>
            </a:pPr>
            <a:endParaRPr lang="en-CA" dirty="0"/>
          </a:p>
          <a:p>
            <a:endParaRPr lang="en-CA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A72CA9B9-8D14-4AF2-934E-21FE4A339E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" y="6122584"/>
            <a:ext cx="12191695" cy="73541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49799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Questions?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53999" y="2466584"/>
            <a:ext cx="6678472" cy="20128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3182886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A70FE0-88A5-418A-A7DA-22A50B19D4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Citations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3E6F6AD-9701-4BBC-9DFF-1118DB85C70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1200" dirty="0"/>
              <a:t>VMware Workstation. (2019, January 12). Retrieved January 23, 2019, from https://en.wikipedia.org/wiki/VMware_Workstation *VMWARE LOGO graphic.</a:t>
            </a:r>
          </a:p>
          <a:p>
            <a:r>
              <a:rPr lang="en-CA" sz="1200" dirty="0"/>
              <a:t>File:Virtualbox logo.png. (n.d.). Retrieved January 23, 2019, from https://commons.wikimedia.org/wiki/File:Virtualbox_logo.png *VirtualBox LOGO graphic</a:t>
            </a:r>
          </a:p>
          <a:p>
            <a:r>
              <a:rPr lang="en-US" sz="1200" dirty="0"/>
              <a:t>[Sun Microsystems Logo]. (n.d.). Retrieved February 2, 2019, from </a:t>
            </a:r>
            <a:r>
              <a:rPr lang="en-US" sz="1200" dirty="0">
                <a:hlinkClick r:id="rId2"/>
              </a:rPr>
              <a:t>https://en.wikipedia.org/wiki/Sun_Microsystems</a:t>
            </a:r>
            <a:endParaRPr lang="en-US" sz="1200" dirty="0"/>
          </a:p>
          <a:p>
            <a:r>
              <a:rPr lang="en-US" sz="1200" dirty="0"/>
              <a:t>[Oracle Logo]. (n.d.). Retrieved February 2, 2019, from https://www.cimdata.com/de/resources/solution-provider-profiles/plm-dossier-oracle</a:t>
            </a:r>
            <a:endParaRPr lang="en-CA" sz="1200" dirty="0"/>
          </a:p>
        </p:txBody>
      </p:sp>
    </p:spTree>
    <p:extLst>
      <p:ext uri="{BB962C8B-B14F-4D97-AF65-F5344CB8AC3E}">
        <p14:creationId xmlns:p14="http://schemas.microsoft.com/office/powerpoint/2010/main" val="2655079132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4000"/>
                <a:satMod val="80000"/>
                <a:lumMod val="106000"/>
              </a:schemeClr>
            </a:gs>
            <a:gs pos="100000">
              <a:schemeClr val="bg1">
                <a:shade val="8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B37B2E-952E-487D-870F-CE93E74B5E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1579" y="804519"/>
            <a:ext cx="9603275" cy="1049235"/>
          </a:xfrm>
        </p:spPr>
        <p:txBody>
          <a:bodyPr>
            <a:normAutofit/>
          </a:bodyPr>
          <a:lstStyle/>
          <a:p>
            <a:r>
              <a:rPr lang="en-CA" dirty="0"/>
              <a:t>A History of virtual box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49CCBF4-2061-45C5-B252-784C57A6B7B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51579" y="2015732"/>
            <a:ext cx="4529771" cy="3450613"/>
          </a:xfrm>
        </p:spPr>
        <p:txBody>
          <a:bodyPr>
            <a:normAutofit fontScale="92500"/>
          </a:bodyPr>
          <a:lstStyle/>
          <a:p>
            <a:r>
              <a:rPr lang="en-CA" dirty="0"/>
              <a:t>Created by </a:t>
            </a:r>
            <a:r>
              <a:rPr lang="en-CA" dirty="0" err="1"/>
              <a:t>Innoktek</a:t>
            </a:r>
            <a:r>
              <a:rPr lang="en-CA" dirty="0"/>
              <a:t> GmbH in 2007</a:t>
            </a:r>
          </a:p>
          <a:p>
            <a:r>
              <a:rPr lang="en-CA" dirty="0"/>
              <a:t>Not initially open source – initially had a proprietary licence – free personal version included</a:t>
            </a:r>
          </a:p>
          <a:p>
            <a:r>
              <a:rPr lang="en-CA" dirty="0"/>
              <a:t>In the same year, officially became free and open source</a:t>
            </a:r>
          </a:p>
          <a:p>
            <a:r>
              <a:rPr lang="en-CA" dirty="0"/>
              <a:t>Acquired by Sun Microsystems in 2008</a:t>
            </a:r>
          </a:p>
          <a:p>
            <a:r>
              <a:rPr lang="en-CA" dirty="0"/>
              <a:t>Oracle bought Sun Microsystems in 2010</a:t>
            </a:r>
          </a:p>
          <a:p>
            <a:endParaRPr lang="en-CA" dirty="0"/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A33ECBD8-864B-498F-A881-6C328374E4B1}"/>
              </a:ext>
            </a:extLst>
          </p:cNvPr>
          <p:cNvSpPr txBox="1">
            <a:spLocks/>
          </p:cNvSpPr>
          <p:nvPr/>
        </p:nvSpPr>
        <p:spPr>
          <a:xfrm>
            <a:off x="6210650" y="2015732"/>
            <a:ext cx="4529771" cy="345061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800" kern="1200" cap="none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 kern="1200" cap="none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endParaRPr lang="en-CA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8BD96EB-8ED7-4F11-AAC8-20062144550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94104" y="2015732"/>
            <a:ext cx="4459683" cy="1928813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7942CB69-AEB0-4EDB-9D55-DDB481B6E3D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94104" y="3994894"/>
            <a:ext cx="4459683" cy="2066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819169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4000"/>
                <a:satMod val="80000"/>
                <a:lumMod val="106000"/>
              </a:schemeClr>
            </a:gs>
            <a:gs pos="100000">
              <a:schemeClr val="bg1">
                <a:shade val="8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B37B2E-952E-487D-870F-CE93E74B5E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1579" y="804519"/>
            <a:ext cx="9603275" cy="1049235"/>
          </a:xfrm>
        </p:spPr>
        <p:txBody>
          <a:bodyPr>
            <a:normAutofit/>
          </a:bodyPr>
          <a:lstStyle/>
          <a:p>
            <a:r>
              <a:rPr lang="en-CA" dirty="0"/>
              <a:t>Comparing  VMWare / VirtualBox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49CCBF4-2061-45C5-B252-784C57A6B7B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51579" y="2015732"/>
            <a:ext cx="4529771" cy="345061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1400" b="1" dirty="0">
                <a:latin typeface="Malgun Gothic" panose="020B0503020000020004" pitchFamily="34" charset="-127"/>
                <a:ea typeface="Malgun Gothic" panose="020B0503020000020004" pitchFamily="34" charset="-127"/>
              </a:rPr>
              <a:t>VMWare Workstation:</a:t>
            </a:r>
            <a:endParaRPr lang="en-US" sz="1400" dirty="0">
              <a:latin typeface="Malgun Gothic" panose="020B0503020000020004" pitchFamily="34" charset="-127"/>
              <a:ea typeface="Malgun Gothic" panose="020B0503020000020004" pitchFamily="34" charset="-127"/>
            </a:endParaRPr>
          </a:p>
          <a:p>
            <a:r>
              <a:rPr lang="en-US" sz="1400" dirty="0">
                <a:latin typeface="Malgun Gothic" panose="020B0503020000020004" pitchFamily="34" charset="-127"/>
                <a:ea typeface="Malgun Gothic" panose="020B0503020000020004" pitchFamily="34" charset="-127"/>
              </a:rPr>
              <a:t>Enterprise grade type 2 hypervisor</a:t>
            </a:r>
          </a:p>
          <a:p>
            <a:r>
              <a:rPr lang="en-US" sz="1400" dirty="0">
                <a:latin typeface="Malgun Gothic" panose="020B0503020000020004" pitchFamily="34" charset="-127"/>
                <a:ea typeface="Malgun Gothic" panose="020B0503020000020004" pitchFamily="34" charset="-127"/>
              </a:rPr>
              <a:t>Can run Windows, Linux, BSD and several other operating systems</a:t>
            </a:r>
          </a:p>
          <a:p>
            <a:r>
              <a:rPr lang="en-US" sz="1400" dirty="0">
                <a:latin typeface="Malgun Gothic" panose="020B0503020000020004" pitchFamily="34" charset="-127"/>
                <a:ea typeface="Malgun Gothic" panose="020B0503020000020004" pitchFamily="34" charset="-127"/>
              </a:rPr>
              <a:t>Has extensive virtual networking through VSwitches </a:t>
            </a:r>
          </a:p>
          <a:p>
            <a:r>
              <a:rPr lang="en-US" sz="1400" dirty="0">
                <a:latin typeface="Malgun Gothic" panose="020B0503020000020004" pitchFamily="34" charset="-127"/>
                <a:ea typeface="Malgun Gothic" panose="020B0503020000020004" pitchFamily="34" charset="-127"/>
              </a:rPr>
              <a:t>Can run standalone or connect to another Workstation instance or server running ESXi or vSphere</a:t>
            </a:r>
          </a:p>
          <a:p>
            <a:r>
              <a:rPr lang="en-US" sz="1400" dirty="0">
                <a:latin typeface="Malgun Gothic" panose="020B0503020000020004" pitchFamily="34" charset="-127"/>
                <a:ea typeface="Malgun Gothic" panose="020B0503020000020004" pitchFamily="34" charset="-127"/>
              </a:rPr>
              <a:t>Requires a license for full feature set </a:t>
            </a:r>
          </a:p>
          <a:p>
            <a:endParaRPr lang="en-CA" dirty="0"/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A33ECBD8-864B-498F-A881-6C328374E4B1}"/>
              </a:ext>
            </a:extLst>
          </p:cNvPr>
          <p:cNvSpPr txBox="1">
            <a:spLocks/>
          </p:cNvSpPr>
          <p:nvPr/>
        </p:nvSpPr>
        <p:spPr>
          <a:xfrm>
            <a:off x="6210650" y="2015732"/>
            <a:ext cx="4529771" cy="345061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800" kern="1200" cap="none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 kern="1200" cap="none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endParaRPr lang="en-CA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751AB11-90B9-43F3-9C80-AF743FB383C5}"/>
              </a:ext>
            </a:extLst>
          </p:cNvPr>
          <p:cNvSpPr/>
          <p:nvPr/>
        </p:nvSpPr>
        <p:spPr>
          <a:xfrm>
            <a:off x="6210650" y="2118141"/>
            <a:ext cx="4844204" cy="19747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en-US" sz="1400" b="1" dirty="0">
                <a:solidFill>
                  <a:prstClr val="white"/>
                </a:solidFill>
                <a:latin typeface="Malgun Gothic" panose="020B0503020000020004" pitchFamily="34" charset="-127"/>
                <a:ea typeface="Malgun Gothic" panose="020B0503020000020004" pitchFamily="34" charset="-127"/>
              </a:rPr>
              <a:t>VirtualBox:</a:t>
            </a:r>
          </a:p>
          <a:p>
            <a:pPr marL="228600" lvl="0" indent="-228600" defTabSz="914400">
              <a:lnSpc>
                <a:spcPct val="120000"/>
              </a:lnSpc>
              <a:spcBef>
                <a:spcPts val="1000"/>
              </a:spcBef>
              <a:buClr>
                <a:srgbClr val="B71E42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prstClr val="white"/>
                </a:solidFill>
                <a:latin typeface="Malgun Gothic" panose="020B0503020000020004" pitchFamily="34" charset="-127"/>
                <a:ea typeface="Malgun Gothic" panose="020B0503020000020004" pitchFamily="34" charset="-127"/>
              </a:rPr>
              <a:t>Type 2 hypervisor</a:t>
            </a:r>
          </a:p>
          <a:p>
            <a:pPr marL="228600" lvl="0" indent="-228600" defTabSz="914400">
              <a:lnSpc>
                <a:spcPct val="120000"/>
              </a:lnSpc>
              <a:spcBef>
                <a:spcPts val="1000"/>
              </a:spcBef>
              <a:buClr>
                <a:srgbClr val="B71E42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prstClr val="white"/>
                </a:solidFill>
                <a:latin typeface="Malgun Gothic" panose="020B0503020000020004" pitchFamily="34" charset="-127"/>
                <a:ea typeface="Malgun Gothic" panose="020B0503020000020004" pitchFamily="34" charset="-127"/>
              </a:rPr>
              <a:t>Unlike VMWare you do not need licensing unless you’re in a commercial environment</a:t>
            </a:r>
            <a:endParaRPr lang="en-CA" sz="1400" dirty="0">
              <a:solidFill>
                <a:prstClr val="white"/>
              </a:solidFill>
              <a:latin typeface="Malgun Gothic" panose="020B0503020000020004" pitchFamily="34" charset="-127"/>
              <a:ea typeface="Malgun Gothic" panose="020B0503020000020004" pitchFamily="34" charset="-127"/>
              <a:cs typeface="Times New Roman" panose="02020603050405020304" pitchFamily="18" charset="0"/>
            </a:endParaRPr>
          </a:p>
          <a:p>
            <a:pPr marL="228600" lvl="0" indent="-228600" defTabSz="914400">
              <a:lnSpc>
                <a:spcPct val="120000"/>
              </a:lnSpc>
              <a:spcBef>
                <a:spcPts val="1000"/>
              </a:spcBef>
              <a:buClr>
                <a:srgbClr val="B71E42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prstClr val="white"/>
                </a:solidFill>
                <a:latin typeface="Malgun Gothic" panose="020B0503020000020004" pitchFamily="34" charset="-127"/>
                <a:ea typeface="Malgun Gothic" panose="020B0503020000020004" pitchFamily="34" charset="-127"/>
              </a:rPr>
              <a:t>Also uses virtual networking (arguably simpler to implement)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5414A32-5154-4905-9735-E66F3B0BB89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72938" y="2015732"/>
            <a:ext cx="871449" cy="86884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F2BDB351-3F7E-4F01-8001-D62DDBEC143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49406" y="2015732"/>
            <a:ext cx="730420" cy="7304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18549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id="{C6870151-9189-4C3A-8379-EF3D95827A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074" name="Picture 2" descr="https://lh4.googleusercontent.com/oZvcMWssJKk-35aahQjLXSP03CoVV4tpXHgfF9qz4FhZqjEN6oCCzn7jrQW6hxq9klZdzIfOZJf7gTvFagD_C7K47yTBaJQUiTTwWYHqJEsrMBbaMssHwnnjVwZAOsNiKZch27mlpU149zt2FQ">
            <a:extLst>
              <a:ext uri="{FF2B5EF4-FFF2-40B4-BE49-F238E27FC236}">
                <a16:creationId xmlns:a16="http://schemas.microsoft.com/office/drawing/2014/main" id="{AD87150C-9C11-412F-AF50-71C70788062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"/>
          <a:stretch/>
        </p:blipFill>
        <p:spPr bwMode="auto">
          <a:xfrm>
            <a:off x="305" y="10"/>
            <a:ext cx="12191695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3" name="Slide Number Placeholder 7">
            <a:extLst>
              <a:ext uri="{FF2B5EF4-FFF2-40B4-BE49-F238E27FC236}">
                <a16:creationId xmlns:a16="http://schemas.microsoft.com/office/drawing/2014/main" id="{123EA69C-102A-4DD0-9547-05DCD271D1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512301" y="443732"/>
            <a:ext cx="811019" cy="50357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defPPr>
              <a:defRPr lang="en-US"/>
            </a:defPPr>
            <a:lvl1pPr marL="0" algn="r" defTabSz="457200" rtl="0" eaLnBrk="1" latinLnBrk="0" hangingPunct="1">
              <a:defRPr sz="2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sp>
        <p:nvSpPr>
          <p:cNvPr id="75" name="Footer Placeholder 6">
            <a:extLst>
              <a:ext uri="{FF2B5EF4-FFF2-40B4-BE49-F238E27FC236}">
                <a16:creationId xmlns:a16="http://schemas.microsoft.com/office/drawing/2014/main" id="{6A862265-5CA3-4C40-8582-7534C3B03C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76636" y="540921"/>
            <a:ext cx="4973915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77" name="Rectangle 76">
            <a:extLst>
              <a:ext uri="{FF2B5EF4-FFF2-40B4-BE49-F238E27FC236}">
                <a16:creationId xmlns:a16="http://schemas.microsoft.com/office/drawing/2014/main" id="{600EF80B-0391-4082-9AF5-F15B091B4C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193800"/>
            <a:ext cx="12192000" cy="5664199"/>
          </a:xfrm>
          <a:prstGeom prst="rect">
            <a:avLst/>
          </a:prstGeom>
          <a:gradFill flip="none" rotWithShape="1">
            <a:gsLst>
              <a:gs pos="0">
                <a:schemeClr val="bg2">
                  <a:lumMod val="87000"/>
                  <a:alpha val="4000"/>
                </a:schemeClr>
              </a:gs>
              <a:gs pos="100000">
                <a:schemeClr val="bg2">
                  <a:lumMod val="95000"/>
                  <a:lumOff val="500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DB37B2E-952E-487D-870F-CE93E74B5E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0271" y="1193800"/>
            <a:ext cx="3193050" cy="4699000"/>
          </a:xfrm>
        </p:spPr>
        <p:txBody>
          <a:bodyPr anchor="ctr">
            <a:normAutofit/>
          </a:bodyPr>
          <a:lstStyle/>
          <a:p>
            <a:r>
              <a:rPr lang="en-CA" sz="3000" dirty="0"/>
              <a:t>What is open virtualization format? What Is its purpose?</a:t>
            </a:r>
          </a:p>
        </p:txBody>
      </p:sp>
      <p:cxnSp>
        <p:nvCxnSpPr>
          <p:cNvPr id="79" name="Straight Connector 78">
            <a:extLst>
              <a:ext uri="{FF2B5EF4-FFF2-40B4-BE49-F238E27FC236}">
                <a16:creationId xmlns:a16="http://schemas.microsoft.com/office/drawing/2014/main" id="{D33AC32D-5F44-45F7-A0BD-7C11A86BED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54296" y="1600200"/>
            <a:ext cx="0" cy="3657600"/>
          </a:xfrm>
          <a:prstGeom prst="line">
            <a:avLst/>
          </a:prstGeom>
          <a:ln w="31750">
            <a:solidFill>
              <a:schemeClr val="tx1">
                <a:alpha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49CCBF4-2061-45C5-B252-784C57A6B7B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76636" y="1193800"/>
            <a:ext cx="6085091" cy="4699000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en-US" b="1">
                <a:latin typeface="Malgun Gothic" panose="020B0503020000020004" pitchFamily="34" charset="-127"/>
                <a:ea typeface="Malgun Gothic" panose="020B0503020000020004" pitchFamily="34" charset="-127"/>
              </a:rPr>
              <a:t>Open Virtualization Format is a format for virtual machines that can be used across various virtualization software interchangeably.</a:t>
            </a:r>
          </a:p>
          <a:p>
            <a:pPr marL="0" indent="0">
              <a:buNone/>
            </a:pPr>
            <a:endParaRPr lang="en-US" b="1">
              <a:latin typeface="Malgun Gothic" panose="020B0503020000020004" pitchFamily="34" charset="-127"/>
              <a:ea typeface="Malgun Gothic" panose="020B0503020000020004" pitchFamily="34" charset="-127"/>
            </a:endParaRPr>
          </a:p>
          <a:p>
            <a:pPr marL="0" indent="0">
              <a:buNone/>
            </a:pPr>
            <a:r>
              <a:rPr lang="en-US" b="1">
                <a:latin typeface="Malgun Gothic" panose="020B0503020000020004" pitchFamily="34" charset="-127"/>
                <a:ea typeface="Malgun Gothic" panose="020B0503020000020004" pitchFamily="34" charset="-127"/>
              </a:rPr>
              <a:t>Useful for preventing limitations of virtual machines</a:t>
            </a:r>
            <a:endParaRPr lang="en-US">
              <a:latin typeface="Malgun Gothic" panose="020B0503020000020004" pitchFamily="34" charset="-127"/>
              <a:ea typeface="Malgun Gothic" panose="020B0503020000020004" pitchFamily="34" charset="-127"/>
            </a:endParaRPr>
          </a:p>
          <a:p>
            <a:endParaRPr lang="en-CA" dirty="0"/>
          </a:p>
        </p:txBody>
      </p:sp>
      <p:sp>
        <p:nvSpPr>
          <p:cNvPr id="81" name="Date Placeholder 1">
            <a:extLst>
              <a:ext uri="{FF2B5EF4-FFF2-40B4-BE49-F238E27FC236}">
                <a16:creationId xmlns:a16="http://schemas.microsoft.com/office/drawing/2014/main" id="{3FBF03E8-C602-4192-9C52-F84B29FDCC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723229" y="6007878"/>
            <a:ext cx="3500715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A33ECBD8-864B-498F-A881-6C328374E4B1}"/>
              </a:ext>
            </a:extLst>
          </p:cNvPr>
          <p:cNvSpPr txBox="1">
            <a:spLocks/>
          </p:cNvSpPr>
          <p:nvPr/>
        </p:nvSpPr>
        <p:spPr>
          <a:xfrm>
            <a:off x="6210650" y="2015732"/>
            <a:ext cx="4529771" cy="345061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800" kern="1200" cap="none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 kern="1200" cap="none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19233018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4000"/>
                <a:satMod val="80000"/>
                <a:lumMod val="106000"/>
              </a:schemeClr>
            </a:gs>
            <a:gs pos="100000">
              <a:schemeClr val="bg1">
                <a:shade val="8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B37B2E-952E-487D-870F-CE93E74B5E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1579" y="804519"/>
            <a:ext cx="9603275" cy="1049235"/>
          </a:xfrm>
        </p:spPr>
        <p:txBody>
          <a:bodyPr>
            <a:normAutofit/>
          </a:bodyPr>
          <a:lstStyle/>
          <a:p>
            <a:r>
              <a:rPr lang="en-CA" dirty="0"/>
              <a:t>A History of Open virtualization format (OVF)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49CCBF4-2061-45C5-B252-784C57A6B7B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51579" y="2015732"/>
            <a:ext cx="4529771" cy="3450613"/>
          </a:xfrm>
        </p:spPr>
        <p:txBody>
          <a:bodyPr>
            <a:normAutofit lnSpcReduction="10000"/>
          </a:bodyPr>
          <a:lstStyle/>
          <a:p>
            <a:r>
              <a:rPr lang="en-CA" dirty="0"/>
              <a:t>September 2007 – Major companies with virtualization software came together to propose OVF to the Distributed Management Task Force</a:t>
            </a:r>
          </a:p>
          <a:p>
            <a:r>
              <a:rPr lang="en-CA" dirty="0"/>
              <a:t>OVF specifications have had different versions, (started with 1.0.0 in 2008)</a:t>
            </a:r>
          </a:p>
          <a:p>
            <a:r>
              <a:rPr lang="en-CA" dirty="0"/>
              <a:t>OVF 1.1 adopted as international standard in 2011 by International Organization of Standardization</a:t>
            </a:r>
          </a:p>
          <a:p>
            <a:endParaRPr lang="en-CA" dirty="0"/>
          </a:p>
          <a:p>
            <a:endParaRPr lang="en-CA" dirty="0"/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A33ECBD8-864B-498F-A881-6C328374E4B1}"/>
              </a:ext>
            </a:extLst>
          </p:cNvPr>
          <p:cNvSpPr txBox="1">
            <a:spLocks/>
          </p:cNvSpPr>
          <p:nvPr/>
        </p:nvSpPr>
        <p:spPr>
          <a:xfrm>
            <a:off x="6210650" y="2015732"/>
            <a:ext cx="4529771" cy="345061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800" kern="1200" cap="none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 kern="1200" cap="none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endParaRPr lang="en-CA" dirty="0"/>
          </a:p>
        </p:txBody>
      </p:sp>
      <p:pic>
        <p:nvPicPr>
          <p:cNvPr id="2050" name="Picture 2" descr="https://lh5.googleusercontent.com/S1TInEi3dchEGWzcbQpB-jk7RqIf-pFSqZH9u3H521_CROXro_3Fu35SEdJhiEi8KME0JBj5lRKzF0eFQ0jY-wkSR1sfarfSkeBAQ1jVrM8SaZojBK7afwEYQIJHi9Qna10IKp1MxaWp4wy-Cg">
            <a:extLst>
              <a:ext uri="{FF2B5EF4-FFF2-40B4-BE49-F238E27FC236}">
                <a16:creationId xmlns:a16="http://schemas.microsoft.com/office/drawing/2014/main" id="{CE30A43D-B100-40D7-9194-5928E3A073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2264663"/>
            <a:ext cx="4572000" cy="2952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199904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4000"/>
                <a:satMod val="80000"/>
                <a:lumMod val="106000"/>
              </a:schemeClr>
            </a:gs>
            <a:gs pos="100000">
              <a:schemeClr val="bg1">
                <a:shade val="8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89445C-64CF-4130-9B12-60EA18B5D2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1579" y="804519"/>
            <a:ext cx="9603275" cy="1049235"/>
          </a:xfrm>
        </p:spPr>
        <p:txBody>
          <a:bodyPr>
            <a:normAutofit/>
          </a:bodyPr>
          <a:lstStyle/>
          <a:p>
            <a:r>
              <a:rPr lang="en-CA" dirty="0">
                <a:latin typeface="Malgun Gothic" panose="020B0503020000020004" pitchFamily="34" charset="-127"/>
                <a:ea typeface="Malgun Gothic" panose="020B0503020000020004" pitchFamily="34" charset="-127"/>
              </a:rPr>
              <a:t>Open virtualization format</a:t>
            </a:r>
            <a:br>
              <a:rPr lang="en-CA" dirty="0">
                <a:latin typeface="Malgun Gothic" panose="020B0503020000020004" pitchFamily="34" charset="-127"/>
                <a:ea typeface="Malgun Gothic" panose="020B0503020000020004" pitchFamily="34" charset="-127"/>
              </a:rPr>
            </a:br>
            <a:r>
              <a:rPr lang="en-CA" sz="1800" dirty="0">
                <a:latin typeface="Malgun Gothic" panose="020B0503020000020004" pitchFamily="34" charset="-127"/>
                <a:ea typeface="Malgun Gothic" panose="020B0503020000020004" pitchFamily="34" charset="-127"/>
              </a:rPr>
              <a:t>what is the difference between </a:t>
            </a:r>
            <a:r>
              <a:rPr lang="en-CA" sz="1800" dirty="0" err="1">
                <a:latin typeface="Malgun Gothic" panose="020B0503020000020004" pitchFamily="34" charset="-127"/>
                <a:ea typeface="Malgun Gothic" panose="020B0503020000020004" pitchFamily="34" charset="-127"/>
              </a:rPr>
              <a:t>ovf</a:t>
            </a:r>
            <a:r>
              <a:rPr lang="en-CA" sz="1800" dirty="0">
                <a:latin typeface="Malgun Gothic" panose="020B0503020000020004" pitchFamily="34" charset="-127"/>
                <a:ea typeface="Malgun Gothic" panose="020B0503020000020004" pitchFamily="34" charset="-127"/>
              </a:rPr>
              <a:t> files and ova files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0A1460B-B8BA-446C-9C9D-A815347966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51579" y="2015732"/>
            <a:ext cx="9603275" cy="3450613"/>
          </a:xfrm>
        </p:spPr>
        <p:txBody>
          <a:bodyPr>
            <a:normAutofit/>
          </a:bodyPr>
          <a:lstStyle/>
          <a:p>
            <a:r>
              <a:rPr lang="en-CA" dirty="0"/>
              <a:t>Both are file extensions for the same format</a:t>
            </a:r>
          </a:p>
          <a:p>
            <a:r>
              <a:rPr lang="en-CA" dirty="0" err="1"/>
              <a:t>VirtualBox</a:t>
            </a:r>
            <a:r>
              <a:rPr lang="en-CA" dirty="0"/>
              <a:t> – OVA</a:t>
            </a:r>
          </a:p>
          <a:p>
            <a:r>
              <a:rPr lang="en-CA" dirty="0" err="1"/>
              <a:t>Vmware</a:t>
            </a:r>
            <a:r>
              <a:rPr lang="en-CA" dirty="0"/>
              <a:t> – OVF</a:t>
            </a:r>
          </a:p>
          <a:p>
            <a:r>
              <a:rPr lang="en-CA" dirty="0"/>
              <a:t>Used interchangeably between the two, only a matter of creation</a:t>
            </a:r>
          </a:p>
          <a:p>
            <a:r>
              <a:rPr lang="en-CA" dirty="0"/>
              <a:t>All hypervisors use one of these two extensions for Open Virtualization Format</a:t>
            </a:r>
          </a:p>
        </p:txBody>
      </p:sp>
    </p:spTree>
    <p:extLst>
      <p:ext uri="{BB962C8B-B14F-4D97-AF65-F5344CB8AC3E}">
        <p14:creationId xmlns:p14="http://schemas.microsoft.com/office/powerpoint/2010/main" val="113808152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4000"/>
                <a:satMod val="80000"/>
                <a:lumMod val="106000"/>
              </a:schemeClr>
            </a:gs>
            <a:gs pos="100000">
              <a:schemeClr val="bg1">
                <a:shade val="8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89445C-64CF-4130-9B12-60EA18B5D2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1579" y="804519"/>
            <a:ext cx="9603275" cy="1049235"/>
          </a:xfrm>
        </p:spPr>
        <p:txBody>
          <a:bodyPr>
            <a:normAutofit/>
          </a:bodyPr>
          <a:lstStyle/>
          <a:p>
            <a:r>
              <a:rPr lang="en-CA" dirty="0">
                <a:latin typeface="Malgun Gothic" panose="020B0503020000020004" pitchFamily="34" charset="-127"/>
                <a:ea typeface="Malgun Gothic" panose="020B0503020000020004" pitchFamily="34" charset="-127"/>
              </a:rPr>
              <a:t>Different disk Formats </a:t>
            </a:r>
            <a:br>
              <a:rPr lang="en-CA" dirty="0">
                <a:latin typeface="Malgun Gothic" panose="020B0503020000020004" pitchFamily="34" charset="-127"/>
                <a:ea typeface="Malgun Gothic" panose="020B0503020000020004" pitchFamily="34" charset="-127"/>
              </a:rPr>
            </a:br>
            <a:r>
              <a:rPr lang="en-CA" sz="1800" dirty="0">
                <a:latin typeface="Malgun Gothic" panose="020B0503020000020004" pitchFamily="34" charset="-127"/>
                <a:ea typeface="Malgun Gothic" panose="020B0503020000020004" pitchFamily="34" charset="-127"/>
              </a:rPr>
              <a:t>What are they used for?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0A1460B-B8BA-446C-9C9D-A815347966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51579" y="2015732"/>
            <a:ext cx="9603275" cy="3450613"/>
          </a:xfrm>
        </p:spPr>
        <p:txBody>
          <a:bodyPr>
            <a:normAutofit/>
          </a:bodyPr>
          <a:lstStyle/>
          <a:p>
            <a:r>
              <a:rPr lang="en-CA" dirty="0"/>
              <a:t>VDI</a:t>
            </a:r>
          </a:p>
          <a:p>
            <a:r>
              <a:rPr lang="en-CA" dirty="0"/>
              <a:t>VMDK</a:t>
            </a:r>
          </a:p>
          <a:p>
            <a:r>
              <a:rPr lang="en-CA" dirty="0"/>
              <a:t>VHD</a:t>
            </a:r>
          </a:p>
          <a:p>
            <a:r>
              <a:rPr lang="en-CA" dirty="0"/>
              <a:t>HDD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84112" y="2177783"/>
            <a:ext cx="4345389" cy="34505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967264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4000"/>
                <a:satMod val="80000"/>
                <a:lumMod val="106000"/>
              </a:schemeClr>
            </a:gs>
            <a:gs pos="100000">
              <a:schemeClr val="bg1">
                <a:shade val="8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89445C-64CF-4130-9B12-60EA18B5D2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1579" y="804519"/>
            <a:ext cx="9603275" cy="1049235"/>
          </a:xfrm>
        </p:spPr>
        <p:txBody>
          <a:bodyPr>
            <a:normAutofit/>
          </a:bodyPr>
          <a:lstStyle/>
          <a:p>
            <a:r>
              <a:rPr lang="en-CA" dirty="0">
                <a:latin typeface="Malgun Gothic" panose="020B0503020000020004" pitchFamily="34" charset="-127"/>
                <a:ea typeface="Malgun Gothic" panose="020B0503020000020004" pitchFamily="34" charset="-127"/>
              </a:rPr>
              <a:t>Appliance settings</a:t>
            </a:r>
            <a:endParaRPr lang="en-CA" sz="1800" dirty="0">
              <a:latin typeface="Malgun Gothic" panose="020B0503020000020004" pitchFamily="34" charset="-127"/>
              <a:ea typeface="Malgun Gothic" panose="020B0503020000020004" pitchFamily="34" charset="-127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35797" y="2000526"/>
            <a:ext cx="6070171" cy="39197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677707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4000"/>
                <a:satMod val="80000"/>
                <a:lumMod val="106000"/>
              </a:schemeClr>
            </a:gs>
            <a:gs pos="100000">
              <a:schemeClr val="bg1">
                <a:shade val="8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23522FE7-5A29-4EF6-B1EF-2CA55748A77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C2192E09-EBC7-416C-B887-DFF915D7F4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2924498D-E084-44BE-A196-CFCE355643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3BBC7667-C352-4842-9AFD-E5C16AD002F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417780" y="3528542"/>
            <a:ext cx="863707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B5F9E98A-4FF4-43D6-9C48-6DF0E7F2D27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D207A636-DC99-4588-80C4-9E069B97C3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AC7739D-F34A-457E-BEDE-F4C3B95873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0933" y="960241"/>
            <a:ext cx="7007410" cy="4203872"/>
          </a:xfrm>
        </p:spPr>
        <p:txBody>
          <a:bodyPr vert="horz" lIns="91440" tIns="45720" rIns="91440" bIns="0" rtlCol="0" anchor="ctr">
            <a:normAutofit/>
          </a:bodyPr>
          <a:lstStyle/>
          <a:p>
            <a:r>
              <a:rPr lang="en-US" sz="5400" dirty="0"/>
              <a:t>DEMO</a:t>
            </a:r>
            <a:br>
              <a:rPr lang="en-US" sz="5400" dirty="0"/>
            </a:br>
            <a:r>
              <a:rPr lang="en-US" sz="2000" dirty="0"/>
              <a:t>Using OVF and OVA files interchangeably between VirtualBox and VMware</a:t>
            </a:r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0F2BAA51-3181-4303-929A-FCD9C33F89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127685" y="1328764"/>
            <a:ext cx="0" cy="3466826"/>
          </a:xfrm>
          <a:prstGeom prst="line">
            <a:avLst/>
          </a:prstGeom>
          <a:ln w="317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2" name="Picture 21">
            <a:extLst>
              <a:ext uri="{FF2B5EF4-FFF2-40B4-BE49-F238E27FC236}">
                <a16:creationId xmlns:a16="http://schemas.microsoft.com/office/drawing/2014/main" id="{D4ED6A5F-3B06-48C5-850F-8045C4DF69A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C9A60B9D-8DAC-4DA9-88DE-9911621A2B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4">
            <a:extLst>
              <a:ext uri="{FF2B5EF4-FFF2-40B4-BE49-F238E27FC236}">
                <a16:creationId xmlns:a16="http://schemas.microsoft.com/office/drawing/2014/main" id="{390FA7DD-090D-40F6-9D36-0D74C2E99D7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29274" y="641970"/>
            <a:ext cx="1652974" cy="165297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572A635-09AA-48CE-9064-5656E342877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55761" y="3124987"/>
            <a:ext cx="2039126" cy="20391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386908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Gallery">
  <a:themeElements>
    <a:clrScheme name="Gallery">
      <a:dk1>
        <a:sysClr val="windowText" lastClr="000000"/>
      </a:dk1>
      <a:lt1>
        <a:sysClr val="window" lastClr="FFFFFF"/>
      </a:lt1>
      <a:dk2>
        <a:srgbClr val="454545"/>
      </a:dk2>
      <a:lt2>
        <a:srgbClr val="DFDBD5"/>
      </a:lt2>
      <a:accent1>
        <a:srgbClr val="B71E42"/>
      </a:accent1>
      <a:accent2>
        <a:srgbClr val="DE478E"/>
      </a:accent2>
      <a:accent3>
        <a:srgbClr val="BC72F0"/>
      </a:accent3>
      <a:accent4>
        <a:srgbClr val="795FAF"/>
      </a:accent4>
      <a:accent5>
        <a:srgbClr val="586EA6"/>
      </a:accent5>
      <a:accent6>
        <a:srgbClr val="6892A0"/>
      </a:accent6>
      <a:hlink>
        <a:srgbClr val="FA2B5C"/>
      </a:hlink>
      <a:folHlink>
        <a:srgbClr val="BC658E"/>
      </a:folHlink>
    </a:clrScheme>
    <a:fontScheme name="Gallery">
      <a:majorFont>
        <a:latin typeface="Gill Sans MT" panose="020B0502020104020203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allery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43000" r="43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allery" id="{BBFCD31E-59A1-489D-B089-A3EAD7CAE12E}" vid="{F5E91637-A7B6-4E27-B710-77DA7014EE1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</TotalTime>
  <Words>478</Words>
  <Application>Microsoft Office PowerPoint</Application>
  <PresentationFormat>Widescreen</PresentationFormat>
  <Paragraphs>53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6" baseType="lpstr">
      <vt:lpstr>Malgun Gothic</vt:lpstr>
      <vt:lpstr>Arial</vt:lpstr>
      <vt:lpstr>Gill Sans MT</vt:lpstr>
      <vt:lpstr>Gallery</vt:lpstr>
      <vt:lpstr>VirtualBox</vt:lpstr>
      <vt:lpstr>A History of virtual box</vt:lpstr>
      <vt:lpstr>Comparing  VMWare / VirtualBox</vt:lpstr>
      <vt:lpstr>What is open virtualization format? What Is its purpose?</vt:lpstr>
      <vt:lpstr>A History of Open virtualization format (OVF)</vt:lpstr>
      <vt:lpstr>Open virtualization format what is the difference between ovf files and ova files</vt:lpstr>
      <vt:lpstr>Different disk Formats  What are they used for?</vt:lpstr>
      <vt:lpstr>Appliance settings</vt:lpstr>
      <vt:lpstr>DEMO Using OVF and OVA files interchangeably between VirtualBox and VMware</vt:lpstr>
      <vt:lpstr>Shared Links</vt:lpstr>
      <vt:lpstr>Questions?</vt:lpstr>
      <vt:lpstr>Citations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VirtualBox</dc:title>
  <dc:creator>Parker Oldham</dc:creator>
  <cp:lastModifiedBy>Parker Oldham</cp:lastModifiedBy>
  <cp:revision>3</cp:revision>
  <dcterms:created xsi:type="dcterms:W3CDTF">2019-02-05T00:47:27Z</dcterms:created>
  <dcterms:modified xsi:type="dcterms:W3CDTF">2019-02-05T01:06:50Z</dcterms:modified>
</cp:coreProperties>
</file>